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2" r:id="rId4"/>
    <p:sldId id="300" r:id="rId5"/>
    <p:sldId id="285" r:id="rId6"/>
    <p:sldId id="315" r:id="rId7"/>
    <p:sldId id="291" r:id="rId8"/>
    <p:sldId id="287" r:id="rId9"/>
    <p:sldId id="322" r:id="rId10"/>
    <p:sldId id="318" r:id="rId11"/>
    <p:sldId id="323" r:id="rId12"/>
    <p:sldId id="319" r:id="rId13"/>
    <p:sldId id="324" r:id="rId14"/>
    <p:sldId id="327" r:id="rId15"/>
    <p:sldId id="325" r:id="rId16"/>
    <p:sldId id="328" r:id="rId17"/>
    <p:sldId id="326" r:id="rId18"/>
    <p:sldId id="299" r:id="rId19"/>
    <p:sldId id="303" r:id="rId20"/>
    <p:sldId id="304" r:id="rId21"/>
    <p:sldId id="305" r:id="rId22"/>
    <p:sldId id="306" r:id="rId23"/>
    <p:sldId id="301" r:id="rId24"/>
    <p:sldId id="317" r:id="rId25"/>
    <p:sldId id="316" r:id="rId26"/>
    <p:sldId id="266" r:id="rId27"/>
    <p:sldId id="267" r:id="rId28"/>
  </p:sldIdLst>
  <p:sldSz cx="18288000" cy="10287000"/>
  <p:notesSz cx="6858000" cy="9144000"/>
  <p:embeddedFontLst>
    <p:embeddedFont>
      <p:font typeface="Source Han Sans KR Medium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명조" panose="02020603020101020101" pitchFamily="18" charset="-127"/>
      <p:regular r:id="rId33"/>
      <p:bold r:id="rId34"/>
    </p:embeddedFont>
    <p:embeddedFont>
      <p:font typeface="NanumMyeongjo" panose="02020603020101020101" pitchFamily="18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Source Han Sans KR Light" panose="020B0600000101010101" charset="-127"/>
      <p:regular r:id="rId41"/>
    </p:embeddedFont>
    <p:embeddedFont>
      <p:font typeface="Source Han Sans KR" panose="020B0600000101010101" charset="-127"/>
      <p:regular r:id="rId42"/>
    </p:embeddedFont>
    <p:embeddedFont>
      <p:font typeface="The Seasons" panose="020B0600000101010101" charset="0"/>
      <p:regular r:id="rId43"/>
    </p:embeddedFont>
    <p:embeddedFont>
      <p:font typeface="Gotham Bold" panose="020B0600000101010101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8E2"/>
    <a:srgbClr val="967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09" autoAdjust="0"/>
  </p:normalViewPr>
  <p:slideViewPr>
    <p:cSldViewPr>
      <p:cViewPr varScale="1">
        <p:scale>
          <a:sx n="58" d="100"/>
          <a:sy n="58" d="100"/>
        </p:scale>
        <p:origin x="9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81419-E687-439B-9840-BCED4F0498B7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B6426-8663-4EEF-B866-04F5C849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ECECE-ACA2-4C3A-A834-8E0D2BA64B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6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2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9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3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2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0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3426" y="1332428"/>
            <a:ext cx="104437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69"/>
              </a:lnSpc>
            </a:pPr>
            <a:r>
              <a:rPr lang="ko-KR" altLang="en-US" sz="8000" spc="-269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너네 식당 어때</a:t>
            </a:r>
            <a:r>
              <a:rPr lang="en-US" altLang="ko-KR" sz="8000" spc="-269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66782" y="1491149"/>
            <a:ext cx="2521782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효율을</a:t>
            </a:r>
            <a:endParaRPr lang="en-US" altLang="ko-KR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추구하는 개발자</a:t>
            </a:r>
            <a:endParaRPr lang="en-US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7192061"/>
            <a:ext cx="18288000" cy="3094939"/>
            <a:chOff x="0" y="0"/>
            <a:chExt cx="4816593" cy="815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5128"/>
            </a:xfrm>
            <a:custGeom>
              <a:avLst/>
              <a:gdLst/>
              <a:ahLst/>
              <a:cxnLst/>
              <a:rect l="l" t="t" r="r" b="b"/>
              <a:pathLst>
                <a:path w="4816592" h="815128">
                  <a:moveTo>
                    <a:pt x="0" y="0"/>
                  </a:moveTo>
                  <a:lnTo>
                    <a:pt x="4816592" y="0"/>
                  </a:lnTo>
                  <a:lnTo>
                    <a:pt x="4816592" y="815128"/>
                  </a:lnTo>
                  <a:lnTo>
                    <a:pt x="0" y="81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28600"/>
              <a:ext cx="4816593" cy="104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3426" y="8987409"/>
            <a:ext cx="68389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</a:pP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개발자 최재환</a:t>
            </a:r>
            <a:r>
              <a:rPr lang="en-US" altLang="ko-KR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정윤</a:t>
            </a:r>
            <a:r>
              <a:rPr lang="ko-KR" altLang="en-US" sz="2100" dirty="0" err="1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오</a:t>
            </a:r>
            <a:r>
              <a:rPr lang="en-US" altLang="ko-KR" sz="2100" dirty="0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최진석</a:t>
            </a:r>
            <a:r>
              <a:rPr lang="en-US" altLang="ko-KR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임동준</a:t>
            </a:r>
            <a:r>
              <a:rPr lang="en-US" altLang="ko-KR" sz="2100" dirty="0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조준곤</a:t>
            </a:r>
            <a:endParaRPr lang="en-US" sz="2100" dirty="0">
              <a:solidFill>
                <a:srgbClr val="2B272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9643" y="9023755"/>
            <a:ext cx="6838920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PORTFOLIO</a:t>
            </a:r>
          </a:p>
        </p:txBody>
      </p:sp>
      <p:sp>
        <p:nvSpPr>
          <p:cNvPr id="9" name="AutoShape 9"/>
          <p:cNvSpPr/>
          <p:nvPr/>
        </p:nvSpPr>
        <p:spPr>
          <a:xfrm>
            <a:off x="1448188" y="4848066"/>
            <a:ext cx="0" cy="3568014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3426" y="2857986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DB(Data Base) </a:t>
            </a:r>
            <a:r>
              <a:rPr lang="ko-KR" altLang="en-US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사업자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97720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282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owner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 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패스워드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성함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</a:t>
                      </a: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</a:t>
                      </a: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pw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o_name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아이디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다음 테이블로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기능을 부여</a:t>
            </a:r>
            <a:endParaRPr lang="en-US" altLang="ko-KR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패스워드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숫자 및 문자열을 포함하기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긴 주소를 입력할 수 있게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40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성함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이름의 자율성을 생각해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‘-’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포함하여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일반적인 번호 및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생각해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67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507732"/>
              </p:ext>
            </p:extLst>
          </p:nvPr>
        </p:nvGraphicFramePr>
        <p:xfrm>
          <a:off x="3112890" y="3081414"/>
          <a:ext cx="6174667" cy="234810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74667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348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owner(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o_pw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varchar2(8) 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_addr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varchar2(13)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C91C37B-B04F-3542-BBED-2F5BFC58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02" y="6224988"/>
            <a:ext cx="13563468" cy="27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31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식당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18064"/>
              </p:ext>
            </p:extLst>
          </p:nvPr>
        </p:nvGraphicFramePr>
        <p:xfrm>
          <a:off x="683334" y="3625034"/>
          <a:ext cx="16921331" cy="3194863"/>
        </p:xfrm>
        <a:graphic>
          <a:graphicData uri="http://schemas.openxmlformats.org/drawingml/2006/table">
            <a:tbl>
              <a:tblPr/>
              <a:tblGrid>
                <a:gridCol w="24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8570910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food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사업자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고유코드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대표메뉴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f_code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f_menu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</a:t>
                      </a:r>
                      <a:r>
                        <a:rPr 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key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unique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8200" y="7171372"/>
            <a:ext cx="15776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사업자 </a:t>
            </a:r>
            <a:r>
              <a:rPr lang="en-US" altLang="ko-KR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</a:t>
            </a:r>
            <a:r>
              <a:rPr lang="ko-KR" altLang="en-US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부여</a:t>
            </a:r>
            <a:endParaRPr lang="en-US" altLang="ko-KR" sz="1800" kern="12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z="1800" kern="12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고유 코드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다음 테이블로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</a:t>
            </a:r>
            <a:endParaRPr lang="en-US" altLang="ko-KR" sz="1800" kern="12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50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 및 필수 조건이므로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 및 다음 테이블로 참조하기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unique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주소의 길이를 고려해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30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‘-’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 번호 및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고려해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대표메뉴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* </a:t>
            </a:r>
            <a:r>
              <a:rPr lang="en-US" altLang="ko-KR" spc="-51" dirty="0" err="1">
                <a:solidFill>
                  <a:srgbClr val="341909"/>
                </a:solidFill>
                <a:latin typeface="Source Han Sans KR Light"/>
                <a:ea typeface="Source Han Sans KR Light"/>
              </a:rPr>
              <a:t>f_code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를 참조 할 경우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데이터 상으로는 식당을 인식할 수 있지만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어떤 식당을 갔는지 눈으로 확인이 어려워 식당 이름을 </a:t>
            </a:r>
            <a:r>
              <a:rPr lang="ko-KR" altLang="en-US" spc="-51" dirty="0" err="1">
                <a:solidFill>
                  <a:srgbClr val="341909"/>
                </a:solidFill>
                <a:latin typeface="Source Han Sans KR Light"/>
                <a:ea typeface="Source Han Sans KR Light"/>
              </a:rPr>
              <a:t>기본키로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설정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(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임시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3017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63912"/>
              </p:ext>
            </p:extLst>
          </p:nvPr>
        </p:nvGraphicFramePr>
        <p:xfrm>
          <a:off x="3112890" y="3081414"/>
          <a:ext cx="8164710" cy="28346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1647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431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food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(</a:t>
                      </a:r>
                    </a:p>
                    <a:p>
                      <a:pPr latinLnBrk="1"/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 null,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f_code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number(12)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unique not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f_addr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f_menu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varchar2(20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),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f_fk1 foreign key (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</a:t>
                      </a:r>
                      <a:r>
                        <a:rPr lang="en-US" altLang="ko-KR" sz="2000" baseline="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owner(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89" y="6220854"/>
            <a:ext cx="13948207" cy="29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0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4.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리뷰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76152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282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Review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작성자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 날짜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평점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r_message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r_star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최소 글자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byte 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sysdate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 ~ 5 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사이의 숫자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id 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리뷰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최소 글자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byte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수 조건을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 날짜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 당시 현재 날짜를 적용하기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date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평점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숫자를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number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, 1 ~ 5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사이의 값을 받기 위한 조건 부여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</p:txBody>
      </p:sp>
    </p:spTree>
    <p:extLst>
      <p:ext uri="{BB962C8B-B14F-4D97-AF65-F5344CB8AC3E}">
        <p14:creationId xmlns:p14="http://schemas.microsoft.com/office/powerpoint/2010/main" val="9352828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04803"/>
              </p:ext>
            </p:extLst>
          </p:nvPr>
        </p:nvGraphicFramePr>
        <p:xfrm>
          <a:off x="3112890" y="3081414"/>
          <a:ext cx="12203310" cy="288204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2033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88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review(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not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r_massege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varchar2(200) not null check (length(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r_massege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&gt;= 10),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timestamp default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sysdate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r_star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number check(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r_star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between 1 and 5) not null,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r_fk1 foreign key 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member(id),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r_fk2 foreign key 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food(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26F5EAE-8F51-2483-7427-596B554E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90" y="6330537"/>
            <a:ext cx="14070084" cy="27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98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5.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방문대장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55389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423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날짜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date_n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sysdate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id 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 </a:t>
            </a:r>
            <a:endParaRPr lang="en-US" altLang="ko-KR" sz="1800" kern="12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</a:t>
            </a:r>
            <a:r>
              <a:rPr lang="en-US" altLang="ko-KR" dirty="0"/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dirty="0"/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방문 날짜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방문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당시 현재 날짜를 적용하기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date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34419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37366"/>
              </p:ext>
            </p:extLst>
          </p:nvPr>
        </p:nvGraphicFramePr>
        <p:xfrm>
          <a:off x="3112890" y="3081414"/>
          <a:ext cx="9612510" cy="288204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6125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88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visitedlist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(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date_n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date default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sysdate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v_fk1 foreign key(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member(id),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v_fk2 foreign key(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food(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D76C05F-1AD5-035C-6398-9BA76D0B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90" y="6330537"/>
            <a:ext cx="13791509" cy="20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0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4953000" y="5472684"/>
            <a:ext cx="8620152" cy="484632"/>
          </a:xfrm>
          <a:prstGeom prst="rightArrow">
            <a:avLst>
              <a:gd name="adj1" fmla="val 50000"/>
              <a:gd name="adj2" fmla="val 39708"/>
            </a:avLst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테스트를 위한 흐름도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EA206-7014-3AFB-D3D7-E4FE600D8F9C}"/>
              </a:ext>
            </a:extLst>
          </p:cNvPr>
          <p:cNvSpPr/>
          <p:nvPr/>
        </p:nvSpPr>
        <p:spPr>
          <a:xfrm>
            <a:off x="1219200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회원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사업주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데이터 입력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EDAE49-1A75-0448-91FB-82DB823934AD}"/>
              </a:ext>
            </a:extLst>
          </p:cNvPr>
          <p:cNvSpPr/>
          <p:nvPr/>
        </p:nvSpPr>
        <p:spPr>
          <a:xfrm>
            <a:off x="5337184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리뷰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방문 대장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데이터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8D620E-F030-134C-CCBF-929754E64B1D}"/>
              </a:ext>
            </a:extLst>
          </p:cNvPr>
          <p:cNvSpPr/>
          <p:nvPr/>
        </p:nvSpPr>
        <p:spPr>
          <a:xfrm>
            <a:off x="9455168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회원 별 방문 식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목록 출력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F3FA2A-E6B6-BCE8-3ADB-A83F4D4F1D7B}"/>
              </a:ext>
            </a:extLst>
          </p:cNvPr>
          <p:cNvSpPr/>
          <p:nvPr/>
        </p:nvSpPr>
        <p:spPr>
          <a:xfrm>
            <a:off x="13573152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별 방문 회원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목록 출력</a:t>
            </a:r>
          </a:p>
        </p:txBody>
      </p:sp>
    </p:spTree>
    <p:extLst>
      <p:ext uri="{BB962C8B-B14F-4D97-AF65-F5344CB8AC3E}">
        <p14:creationId xmlns:p14="http://schemas.microsoft.com/office/powerpoint/2010/main" val="27601128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268E8A5-EE94-9CAD-5D1C-4C71FAC6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91024"/>
            <a:ext cx="10854777" cy="2540822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D1604B-C7CB-D4B3-9866-C6E8BDC9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84" y="7313374"/>
            <a:ext cx="11297393" cy="2406836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23909028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309" y="988434"/>
            <a:ext cx="4723118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7800" spc="-234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12654" y="0"/>
            <a:ext cx="11075346" cy="10287000"/>
            <a:chOff x="0" y="0"/>
            <a:chExt cx="291696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6964" cy="2709333"/>
            </a:xfrm>
            <a:custGeom>
              <a:avLst/>
              <a:gdLst/>
              <a:ahLst/>
              <a:cxnLst/>
              <a:rect l="l" t="t" r="r" b="b"/>
              <a:pathLst>
                <a:path w="2916964" h="2709333">
                  <a:moveTo>
                    <a:pt x="0" y="0"/>
                  </a:moveTo>
                  <a:lnTo>
                    <a:pt x="2916964" y="0"/>
                  </a:lnTo>
                  <a:lnTo>
                    <a:pt x="2916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28600"/>
              <a:ext cx="2916964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01000" y="1277187"/>
            <a:ext cx="4572000" cy="715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00.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주제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project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주제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project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설명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요구 사항 정의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01.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정의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평가 기준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02. ERD(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03.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테이블 구축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 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&amp;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회원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사업주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식당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4.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리뷰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5.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방문 대장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2750326" y="1277187"/>
            <a:ext cx="4775673" cy="3370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04.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별 동작 테스트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테스트를 위한 흐름도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동작 테스트 결과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기능 에러 확인 및 수정</a:t>
            </a: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테스트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06.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결론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과제 수행 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아쉬운 점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94E8165-4FEE-7F74-BB1C-309A0377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4392692"/>
            <a:ext cx="10439401" cy="3135210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15479A-0D93-5DF7-A35E-3190BBB2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84" y="7715250"/>
            <a:ext cx="10893416" cy="1930940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2483831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C04CF7-B96C-A417-52B2-BBD69573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05300"/>
            <a:ext cx="11430000" cy="2727804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9F0AF0-394B-28A0-0617-D3D0043B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96" y="7277100"/>
            <a:ext cx="11237504" cy="2674819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831758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3C08B20-C0A6-411D-B89E-B29DD0C4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4514742"/>
            <a:ext cx="10134601" cy="1237364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B1369E-BFC1-73F2-272D-3F7B1E66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972181"/>
            <a:ext cx="9795162" cy="2295519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244AA4-B4E3-F2AD-7E62-4B5622A7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18" y="8527173"/>
            <a:ext cx="10206934" cy="1502771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7084923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동작 테스트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7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96664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입력 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입력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입력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 입력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485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동작 테스트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8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96416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506199" y="6853150"/>
            <a:ext cx="5867401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50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기능 에러 확인 및 수정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/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테스트</a:t>
            </a:r>
            <a:endParaRPr lang="en-US" altLang="ko-KR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Source Han Sans KR"/>
            </a:endParaRPr>
          </a:p>
        </p:txBody>
      </p:sp>
      <p:graphicFrame>
        <p:nvGraphicFramePr>
          <p:cNvPr id="7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14350"/>
              </p:ext>
            </p:extLst>
          </p:nvPr>
        </p:nvGraphicFramePr>
        <p:xfrm>
          <a:off x="683334" y="3317258"/>
          <a:ext cx="16921332" cy="2303424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</a:tbl>
          </a:graphicData>
        </a:graphic>
      </p:graphicFrame>
      <p:sp>
        <p:nvSpPr>
          <p:cNvPr id="2" name="아래쪽 화살표 1"/>
          <p:cNvSpPr/>
          <p:nvPr/>
        </p:nvSpPr>
        <p:spPr>
          <a:xfrm>
            <a:off x="1828800" y="5981700"/>
            <a:ext cx="685800" cy="762000"/>
          </a:xfrm>
          <a:prstGeom prst="downArrow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2746280" y="6208811"/>
            <a:ext cx="1219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spc="-95" dirty="0">
                <a:solidFill>
                  <a:srgbClr val="FF0000"/>
                </a:solidFill>
                <a:latin typeface="NanumMyeongjo"/>
                <a:ea typeface="NanumMyeongjo"/>
                <a:cs typeface="NanumMyeongjo"/>
                <a:sym typeface="Nanum Myeongjo"/>
              </a:rPr>
              <a:t>코드 수정</a:t>
            </a:r>
            <a:endParaRPr lang="en-US" altLang="ko-KR" sz="2000" spc="-95" dirty="0">
              <a:solidFill>
                <a:srgbClr val="FF0000"/>
              </a:solidFill>
              <a:latin typeface="NanumMyeongjo"/>
              <a:ea typeface="NanumMyeongjo"/>
              <a:cs typeface="NanumMyeongjo"/>
              <a:sym typeface="Source Han Sans K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22339"/>
              </p:ext>
            </p:extLst>
          </p:nvPr>
        </p:nvGraphicFramePr>
        <p:xfrm>
          <a:off x="683334" y="7172652"/>
          <a:ext cx="16921333" cy="2406765"/>
        </p:xfrm>
        <a:graphic>
          <a:graphicData uri="http://schemas.openxmlformats.org/drawingml/2006/table">
            <a:tbl>
              <a:tblPr/>
              <a:tblGrid>
                <a:gridCol w="251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4400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995467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수정 전 코드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수정 후 코드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여부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MEMBER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r_fk2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member(id)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cascade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OWNER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f_fk1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owner(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cascade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FOOD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r_fk1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r_name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food(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f_name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set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4664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6" y="0"/>
            <a:ext cx="7556771" cy="10287000"/>
            <a:chOff x="0" y="0"/>
            <a:chExt cx="1990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261" cy="2709333"/>
            </a:xfrm>
            <a:custGeom>
              <a:avLst/>
              <a:gdLst/>
              <a:ahLst/>
              <a:cxnLst/>
              <a:rect l="l" t="t" r="r" b="b"/>
              <a:pathLst>
                <a:path w="1990261" h="2709333">
                  <a:moveTo>
                    <a:pt x="0" y="0"/>
                  </a:moveTo>
                  <a:lnTo>
                    <a:pt x="1990261" y="0"/>
                  </a:lnTo>
                  <a:lnTo>
                    <a:pt x="1990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9026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921" y="1451103"/>
            <a:ext cx="7174883" cy="7384795"/>
          </a:xfrm>
          <a:custGeom>
            <a:avLst/>
            <a:gdLst/>
            <a:ahLst/>
            <a:cxnLst/>
            <a:rect l="l" t="t" r="r" b="b"/>
            <a:pathLst>
              <a:path w="7174883" h="7384795">
                <a:moveTo>
                  <a:pt x="0" y="0"/>
                </a:moveTo>
                <a:lnTo>
                  <a:pt x="7174883" y="0"/>
                </a:lnTo>
                <a:lnTo>
                  <a:pt x="7174883" y="7384794"/>
                </a:lnTo>
                <a:lnTo>
                  <a:pt x="0" y="738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01" b="-51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970739" y="3333019"/>
            <a:ext cx="7288561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에 대한 이해와 필요성에 대한 이해 상승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Key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의 개념 및 정의에 대한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이해</a:t>
            </a:r>
            <a:endParaRPr lang="en-US" altLang="ko-KR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입력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수정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삭제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(CRUD)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에 대한 이해</a:t>
            </a:r>
            <a:endParaRPr lang="en-US" altLang="ko-KR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분리 저장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정규화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을 통한 데이터 관리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이해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테스트의 필요성 이해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활용에 대한 자신감 상승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0739" y="1451103"/>
            <a:ext cx="5256732" cy="88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05.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결론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970739" y="2549476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과제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수행 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970739" y="5719715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더 </a:t>
            </a:r>
            <a:r>
              <a:rPr lang="ko-KR" altLang="en-US" sz="3199" spc="-95" dirty="0" err="1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알게된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점 및 아쉬운 점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9970739" y="6654105"/>
            <a:ext cx="728856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원하는 값만 특정하여 출력할 수 있게 됨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테이블 당 </a:t>
            </a:r>
            <a:r>
              <a:rPr lang="en-US" altLang="ko-KR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primary key </a:t>
            </a: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지정을 늘릴 수 없는 프로그램의 한계에 대한 아쉬움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값의 평균값을 구하기 위한 함수 사용에 대한 어려움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랜덤 값을 부여하고 싶었으나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방법을 찾지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못함</a:t>
            </a:r>
            <a:endParaRPr lang="en-US" altLang="ko-KR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1051" y="5861180"/>
            <a:ext cx="5815423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96701" y="4029350"/>
            <a:ext cx="8104122" cy="146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sz="8600" spc="-258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감사합니다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7017281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144000" y="1028700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00.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주제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3431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Project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683334" y="4316067"/>
            <a:ext cx="3431466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Project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설명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333" y="5270081"/>
            <a:ext cx="65207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Oracle tool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활용한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최적화된 고객 유동성 관리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어플의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Primary key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와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Foreign key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활용해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간 유동성 확보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333" y="3231102"/>
            <a:ext cx="10822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고객님과 사장님 모두를 위한 최고의 선택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3" t="20371" r="20370" b="24446"/>
          <a:stretch/>
        </p:blipFill>
        <p:spPr>
          <a:xfrm>
            <a:off x="7391400" y="0"/>
            <a:ext cx="10896600" cy="1030332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00.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주제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3431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요구사항 정의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5601"/>
              </p:ext>
            </p:extLst>
          </p:nvPr>
        </p:nvGraphicFramePr>
        <p:xfrm>
          <a:off x="683333" y="3316224"/>
          <a:ext cx="7887512" cy="5804408"/>
        </p:xfrm>
        <a:graphic>
          <a:graphicData uri="http://schemas.openxmlformats.org/drawingml/2006/table">
            <a:tbl>
              <a:tblPr/>
              <a:tblGrid>
                <a:gridCol w="137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52527447"/>
                    </a:ext>
                  </a:extLst>
                </a:gridCol>
                <a:gridCol w="3640543">
                  <a:extLst>
                    <a:ext uri="{9D8B030D-6E8A-4147-A177-3AD203B41FA5}">
                      <a16:colId xmlns:a16="http://schemas.microsoft.com/office/drawing/2014/main" val="2007763044"/>
                    </a:ext>
                  </a:extLst>
                </a:gridCol>
                <a:gridCol w="157750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</a:tblGrid>
              <a:tr h="185023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정리표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2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갸채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23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(MEMBER)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있고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녀 둘 중 체크하게 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23929"/>
                  </a:ext>
                </a:extLst>
              </a:tr>
              <a:tr h="181411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가입시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27511"/>
                  </a:ext>
                </a:extLst>
              </a:tr>
              <a:tr h="241882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(OWNER)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4908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982631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312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05856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61484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68159"/>
                  </a:ext>
                </a:extLst>
              </a:tr>
              <a:tr h="241882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(FOOD)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식당고유코드는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524545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61177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675823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342487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메뉴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대표메뉴는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6311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497038"/>
                  </a:ext>
                </a:extLst>
              </a:tr>
            </a:tbl>
          </a:graphicData>
        </a:graphic>
      </p:graphicFrame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21060"/>
              </p:ext>
            </p:extLst>
          </p:nvPr>
        </p:nvGraphicFramePr>
        <p:xfrm>
          <a:off x="9220200" y="3322239"/>
          <a:ext cx="7887512" cy="3330067"/>
        </p:xfrm>
        <a:graphic>
          <a:graphicData uri="http://schemas.openxmlformats.org/drawingml/2006/table">
            <a:tbl>
              <a:tblPr/>
              <a:tblGrid>
                <a:gridCol w="1351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564">
                  <a:extLst>
                    <a:ext uri="{9D8B030D-6E8A-4147-A177-3AD203B41FA5}">
                      <a16:colId xmlns:a16="http://schemas.microsoft.com/office/drawing/2014/main" val="4120891988"/>
                    </a:ext>
                  </a:extLst>
                </a:gridCol>
                <a:gridCol w="157750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</a:tblGrid>
              <a:tr h="185023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정리표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2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갸채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23">
                <a:tc row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(RE VIEW)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식당코드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식당고유코드는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외래키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음식점명은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작성자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내용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댓글내용은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작성날짜는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자동표기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181411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작성시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27511"/>
                  </a:ext>
                </a:extLst>
              </a:tr>
              <a:tr h="24188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</a:t>
                      </a:r>
                      <a:endParaRPr lang="en-US" altLang="ko-KR" sz="1200" kern="1200" spc="-51" baseline="0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algn="ctr"/>
                      <a:r>
                        <a:rPr lang="en-US" altLang="ko-KR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방문자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외래키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4908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식당코드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방문식당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고유코드는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982631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날짜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작성날짜는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자동표기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3129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방명록 작성시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93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01.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List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4955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 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평가 기준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32653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입력 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입력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입력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 입력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4400" y="3924300"/>
            <a:ext cx="9476509" cy="563533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1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01.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List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4955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 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평가 기준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03844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14400" y="3924300"/>
            <a:ext cx="9476509" cy="563533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8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56587" y="62711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02.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ERD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38319"/>
            <a:ext cx="55650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4.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25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08116"/>
              </p:ext>
            </p:extLst>
          </p:nvPr>
        </p:nvGraphicFramePr>
        <p:xfrm>
          <a:off x="694170" y="4610100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(member)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6081"/>
              </p:ext>
            </p:extLst>
          </p:nvPr>
        </p:nvGraphicFramePr>
        <p:xfrm>
          <a:off x="14236958" y="4610100"/>
          <a:ext cx="2684143" cy="24624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(owner)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번호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28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71238"/>
              </p:ext>
            </p:extLst>
          </p:nvPr>
        </p:nvGraphicFramePr>
        <p:xfrm>
          <a:off x="9665973" y="4610100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(food)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번호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68387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코드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 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대표 메뉴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</a:tbl>
          </a:graphicData>
        </a:graphic>
      </p:graphicFrame>
      <p:graphicFrame>
        <p:nvGraphicFramePr>
          <p:cNvPr id="29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4496"/>
              </p:ext>
            </p:extLst>
          </p:nvPr>
        </p:nvGraphicFramePr>
        <p:xfrm>
          <a:off x="5094988" y="2998707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(review)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코드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내용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 날짜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별점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3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76030"/>
              </p:ext>
            </p:extLst>
          </p:nvPr>
        </p:nvGraphicFramePr>
        <p:xfrm>
          <a:off x="5094988" y="7166100"/>
          <a:ext cx="2684143" cy="16416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altLang="ko-KR" sz="1700" b="1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날짜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25" idx="3"/>
            <a:endCxn id="29" idx="1"/>
          </p:cNvCxnSpPr>
          <p:nvPr/>
        </p:nvCxnSpPr>
        <p:spPr>
          <a:xfrm flipV="1">
            <a:off x="3378313" y="4435107"/>
            <a:ext cx="1716675" cy="1611393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5" idx="3"/>
            <a:endCxn id="30" idx="1"/>
          </p:cNvCxnSpPr>
          <p:nvPr/>
        </p:nvCxnSpPr>
        <p:spPr>
          <a:xfrm>
            <a:off x="3378313" y="6046500"/>
            <a:ext cx="1716675" cy="194040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3"/>
            <a:endCxn id="28" idx="1"/>
          </p:cNvCxnSpPr>
          <p:nvPr/>
        </p:nvCxnSpPr>
        <p:spPr>
          <a:xfrm>
            <a:off x="7779131" y="4435107"/>
            <a:ext cx="1886842" cy="1611393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0" idx="3"/>
            <a:endCxn id="28" idx="1"/>
          </p:cNvCxnSpPr>
          <p:nvPr/>
        </p:nvCxnSpPr>
        <p:spPr>
          <a:xfrm flipV="1">
            <a:off x="7779131" y="6046500"/>
            <a:ext cx="1886842" cy="194040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6625" y="5821269"/>
            <a:ext cx="146689" cy="166946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 rot="10800000">
            <a:off x="4827701" y="7687488"/>
            <a:ext cx="180352" cy="176411"/>
            <a:chOff x="8928100" y="-1104900"/>
            <a:chExt cx="1143000" cy="1143000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494810" y="6204860"/>
            <a:ext cx="180352" cy="176411"/>
            <a:chOff x="8928100" y="-1104900"/>
            <a:chExt cx="1143000" cy="114300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다이아몬드 65"/>
          <p:cNvSpPr/>
          <p:nvPr/>
        </p:nvSpPr>
        <p:spPr>
          <a:xfrm>
            <a:off x="3691681" y="6799892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방문</a:t>
            </a:r>
          </a:p>
        </p:txBody>
      </p:sp>
      <p:sp>
        <p:nvSpPr>
          <p:cNvPr id="72" name="다이아몬드 71"/>
          <p:cNvSpPr/>
          <p:nvPr/>
        </p:nvSpPr>
        <p:spPr>
          <a:xfrm>
            <a:off x="3691681" y="4871503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작성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7924800" y="6799892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방문</a:t>
            </a:r>
          </a:p>
        </p:txBody>
      </p:sp>
      <p:sp>
        <p:nvSpPr>
          <p:cNvPr id="75" name="다이아몬드 74"/>
          <p:cNvSpPr/>
          <p:nvPr/>
        </p:nvSpPr>
        <p:spPr>
          <a:xfrm>
            <a:off x="7924800" y="4871503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12350116" y="6057900"/>
            <a:ext cx="1886842" cy="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 rot="10800000" flipV="1">
            <a:off x="4849987" y="4503676"/>
            <a:ext cx="180352" cy="176411"/>
            <a:chOff x="8928100" y="-1104900"/>
            <a:chExt cx="1143000" cy="114300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/>
          <p:cNvCxnSpPr/>
          <p:nvPr/>
        </p:nvCxnSpPr>
        <p:spPr>
          <a:xfrm flipH="1">
            <a:off x="9253450" y="5650578"/>
            <a:ext cx="138624" cy="182357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 rot="4924796" flipV="1">
            <a:off x="7818150" y="4431647"/>
            <a:ext cx="180352" cy="176411"/>
            <a:chOff x="8928100" y="-1104900"/>
            <a:chExt cx="1143000" cy="114300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/>
          <p:cNvCxnSpPr/>
          <p:nvPr/>
        </p:nvCxnSpPr>
        <p:spPr>
          <a:xfrm flipH="1" flipV="1">
            <a:off x="9334540" y="6208125"/>
            <a:ext cx="214824" cy="177332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 rot="15799075">
            <a:off x="7873988" y="7699110"/>
            <a:ext cx="180352" cy="176411"/>
            <a:chOff x="8928100" y="-1104900"/>
            <a:chExt cx="1143000" cy="114300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/>
          <p:cNvCxnSpPr/>
          <p:nvPr/>
        </p:nvCxnSpPr>
        <p:spPr>
          <a:xfrm flipV="1">
            <a:off x="14020800" y="5948902"/>
            <a:ext cx="0" cy="216645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 rot="18900000">
            <a:off x="12428523" y="5980594"/>
            <a:ext cx="180352" cy="176411"/>
            <a:chOff x="8928100" y="-1104900"/>
            <a:chExt cx="1143000" cy="1143000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537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80796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회원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32521"/>
              </p:ext>
            </p:extLst>
          </p:nvPr>
        </p:nvGraphicFramePr>
        <p:xfrm>
          <a:off x="683334" y="3625034"/>
          <a:ext cx="16921331" cy="3194863"/>
        </p:xfrm>
        <a:graphic>
          <a:graphicData uri="http://schemas.openxmlformats.org/drawingml/2006/table">
            <a:tbl>
              <a:tblPr/>
              <a:tblGrid>
                <a:gridCol w="24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17518818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member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 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패스워드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성함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pw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name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 in (‘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’, 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녀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’)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914400" y="7245654"/>
            <a:ext cx="1692133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 아이디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기능을 부여</a:t>
            </a:r>
            <a:endParaRPr lang="en-US" altLang="ko-KR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패스워드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단순 숫자 뿐 아니라 문자열이 입력될 수 있도록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성함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 입력을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내국인 및 외국인의 경우를 포함하여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제한하고 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식당과의 위치를 고려하여 필수요소로 판단하여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성별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문자열로 입력되나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남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혹은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여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라는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check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조건을 걸었기 때문에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2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을 포함하기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number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가 아닌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속성을 사용하며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으로 제한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828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69314"/>
              </p:ext>
            </p:extLst>
          </p:nvPr>
        </p:nvGraphicFramePr>
        <p:xfrm>
          <a:off x="3112890" y="3081415"/>
          <a:ext cx="6174667" cy="2529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74667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519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member(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id varchar2(15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pw varchar2(8),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name varchar2(10),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addr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gender varchar2(2) check (gender in('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남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',＇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여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')),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EDE2E09-7340-54F2-AA5D-81FD74BE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89" y="6330538"/>
            <a:ext cx="13833786" cy="28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5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2788</Words>
  <Application>Microsoft Office PowerPoint</Application>
  <PresentationFormat>사용자 지정</PresentationFormat>
  <Paragraphs>743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Nanum Myeongjo</vt:lpstr>
      <vt:lpstr>Source Han Sans KR Medium</vt:lpstr>
      <vt:lpstr>맑은 고딕</vt:lpstr>
      <vt:lpstr>나눔명조</vt:lpstr>
      <vt:lpstr>Wingdings</vt:lpstr>
      <vt:lpstr>NanumMyeongjo</vt:lpstr>
      <vt:lpstr>Calibri</vt:lpstr>
      <vt:lpstr>Source Han Sans KR Light</vt:lpstr>
      <vt:lpstr>Arial</vt:lpstr>
      <vt:lpstr>Source Han Sans KR</vt:lpstr>
      <vt:lpstr>The Seasons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심플한 사진 디자인 포트폴리오 프리젠테이션</dc:title>
  <cp:lastModifiedBy>06</cp:lastModifiedBy>
  <cp:revision>129</cp:revision>
  <dcterms:created xsi:type="dcterms:W3CDTF">2006-08-16T00:00:00Z</dcterms:created>
  <dcterms:modified xsi:type="dcterms:W3CDTF">2024-08-30T04:44:29Z</dcterms:modified>
  <dc:identifier>DAGOmYvZOuk</dc:identifier>
</cp:coreProperties>
</file>